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8" r:id="rId9"/>
    <p:sldId id="269" r:id="rId10"/>
    <p:sldId id="270" r:id="rId11"/>
    <p:sldId id="261" r:id="rId12"/>
    <p:sldId id="262" r:id="rId13"/>
    <p:sldId id="263" r:id="rId14"/>
    <p:sldId id="264" r:id="rId15"/>
    <p:sldId id="267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1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FCAE0-8E35-438A-BA78-7F937C343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D27615-2F69-46BD-AD0D-4025A81FC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9BD45-6507-4802-A5CB-72B418EB4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294C0-E1C1-4511-904E-8E944B6DB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E267D-9FDA-41FE-9311-B804DF27D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43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D2921-4767-4630-8CD8-42CA594E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20D3F-AD02-4A68-89FF-743D67059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ACDBA-AEC7-42BF-84DB-2F7E0509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51F12-858D-4B5E-9289-DE906E932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7D3A8-2751-4CED-A7BB-922202775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90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F429BE-B397-41E0-8EAA-1E6E9F77E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E2415-350E-4EF7-A447-114BCDD5A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215C8-C471-4FD3-B1A3-BEE5D244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85DB7-11D5-45CF-9C73-166C32B8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AF2A7-105B-4FE4-950E-8C8A7E36A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188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F44A4-DD3A-4F3C-B5D8-EBDE14138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AC40-2FF2-428A-B0D0-603EC4C9B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9E558-BD2D-4395-B248-6CAA1A900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AC9F2-11BD-4FE6-ABDC-4C562DF65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E70BA-6C3C-460C-B469-602FC24C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06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B6629-1F94-401D-B6AA-BF2492C4C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15405-A3AA-4BD3-ABD8-F2C7E3FEF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567AA-43C3-4A34-BB14-5958E8DAC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D68A1-464E-4666-8AD3-D471E8137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48128-C739-4A37-B97D-63BE59886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56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C60F6-C662-4AE6-9EEB-FCFBF5524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D339E-83AB-4F11-9D87-7107FC5A3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3E339-FCC4-4137-BBD5-90AFE8A67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833C0-621C-4C6F-84F9-8D2CCBB0E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D6315-52F7-4CE7-B787-65FE29CD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6B061-FA7F-4A84-8FDA-54B901CC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627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1706B-0854-4A6E-9277-26001FB83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9892E-57C7-4FCA-8EA6-723A8253B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26C8C-B30F-4785-96E7-C1D3D3718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C28952-CF4B-410B-BB81-68972E697F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8B8C8F-C1FB-44E2-9DD6-90EE6DBAD7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E91B26-8D74-4A37-8EFE-131263A35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F11A14-717C-4FF2-8EC8-BF4CA705C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681D70-B321-47D4-B1BE-1C1FAE50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1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53F4E-DBE9-4519-A9B8-09FC0365D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D0A87-AA9E-4B38-AA07-BEF0B19E5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21053-DE17-4EC1-A963-C459141BE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F64BA-3E44-42AA-89AF-EE187CE0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677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526256-DEB7-477B-A147-B253C0ECF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75B19A-F46D-4B9E-99C0-5B4E0701B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82EC-F60A-4114-BE92-FF60FDB39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86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56B6-27C5-49DE-AE5E-7C027FEEF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99022-1590-49BE-9D62-A9849BCC1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496BD-E0EB-4E44-9C68-F47A01D42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8BDD0-6493-4861-8735-4AC9A799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E71312-A7A2-4F28-949F-24641B8BE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EE321-863D-43CB-9B96-634AD9119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57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8EE2-A4E0-43F9-B082-C78F1C618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5E62C6-F822-42F8-A9F5-03B80BD180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EAACC-7731-4C72-A81E-EDA8C73A2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37E47-AEA2-4776-87E5-1571CBAD6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3C0CC-545C-4E81-90A1-05720600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21834-7D17-4A2B-B92D-F9FB41A68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53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4EAECF-4B06-4DD4-961D-1A841953E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DED7B-CF94-4237-8902-06CD2426A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C9E9A-0A1E-4350-B5DB-E103AEE00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4C2C2-0304-4AAB-AF4A-99663B888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A9AC6-0173-440E-B285-AD0FE635D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DEB13-4B23-4E7D-9C3C-5B4644310D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Genshin</a:t>
            </a:r>
            <a:r>
              <a:rPr lang="en-US" dirty="0"/>
              <a:t> Impact: Intro to Combat Mechanics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828849-64AA-4938-99C5-9FC285107D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547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0387-889D-45D3-9FEF-F5AD3ECC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43"/>
            <a:ext cx="10515600" cy="1325563"/>
          </a:xfrm>
        </p:spPr>
        <p:txBody>
          <a:bodyPr/>
          <a:lstStyle/>
          <a:p>
            <a:r>
              <a:rPr lang="en-US" dirty="0"/>
              <a:t>Dedicated Aura Applier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B09E0-4A85-437E-8EFA-9FD550B0E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260"/>
            <a:ext cx="10515600" cy="4351338"/>
          </a:xfrm>
        </p:spPr>
        <p:txBody>
          <a:bodyPr/>
          <a:lstStyle/>
          <a:p>
            <a:r>
              <a:rPr lang="en-US" dirty="0"/>
              <a:t>Off Field: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 Field: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E62C4-5E81-4BFB-B60E-1112A092B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673" y="1338606"/>
            <a:ext cx="1310486" cy="1562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11E601-BF6B-4F76-8633-F63951E62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921" y="1338606"/>
            <a:ext cx="1310486" cy="1562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671731-1F6E-4976-BD5E-CDA613CE2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169" y="1338606"/>
            <a:ext cx="1310487" cy="1562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1E37DE-F029-4A7B-A0CF-426BB5F32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418" y="1338606"/>
            <a:ext cx="1309467" cy="1562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F2883A-9798-4C6C-AB2D-DD2C38D115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647" y="1338606"/>
            <a:ext cx="1310488" cy="1562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7AFA5B-83CD-4155-B597-E02521E21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3673" y="3809238"/>
            <a:ext cx="1310486" cy="15625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03CE97-8C50-4B6B-BF46-B70E9213A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1652" y="3808020"/>
            <a:ext cx="1310487" cy="15625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D2722B-3AEF-40C0-B072-6D0753F2E3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9632" y="3808020"/>
            <a:ext cx="1310486" cy="1563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0F9411-B05B-4C91-BFD1-39E8BE64B2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6335" y="3808020"/>
            <a:ext cx="1311508" cy="15637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864E8D-B817-47C2-B837-69FDB180F6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4060" y="3808021"/>
            <a:ext cx="1310486" cy="15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29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A5291-CD17-46B9-B0A1-0581DAAE9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7" y="92075"/>
            <a:ext cx="10515600" cy="1325563"/>
          </a:xfrm>
        </p:spPr>
        <p:txBody>
          <a:bodyPr/>
          <a:lstStyle/>
          <a:p>
            <a:r>
              <a:rPr lang="en-US" dirty="0"/>
              <a:t>Team Elements and Reactions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CD779-989C-44A8-9EF3-5EB2D2CB9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Vaporize/Melt</a:t>
            </a:r>
          </a:p>
          <a:p>
            <a:r>
              <a:rPr lang="en-US" dirty="0"/>
              <a:t>Freeze</a:t>
            </a:r>
          </a:p>
          <a:p>
            <a:r>
              <a:rPr lang="en-US" dirty="0"/>
              <a:t>Electro-Charged</a:t>
            </a:r>
          </a:p>
          <a:p>
            <a:r>
              <a:rPr lang="en-US" dirty="0"/>
              <a:t>Bloom</a:t>
            </a:r>
          </a:p>
          <a:p>
            <a:r>
              <a:rPr lang="en-US" dirty="0"/>
              <a:t>Quicken</a:t>
            </a:r>
          </a:p>
          <a:p>
            <a:r>
              <a:rPr lang="en-US" dirty="0"/>
              <a:t>Superconduct</a:t>
            </a:r>
          </a:p>
          <a:p>
            <a:r>
              <a:rPr lang="en-US" dirty="0"/>
              <a:t>Geo</a:t>
            </a:r>
          </a:p>
          <a:p>
            <a:r>
              <a:rPr lang="en-US" dirty="0"/>
              <a:t>Soup</a:t>
            </a:r>
          </a:p>
          <a:p>
            <a:r>
              <a:rPr lang="en-US" dirty="0"/>
              <a:t>Pure</a:t>
            </a:r>
          </a:p>
          <a:p>
            <a:endParaRPr lang="en-US" dirty="0"/>
          </a:p>
        </p:txBody>
      </p:sp>
      <p:pic>
        <p:nvPicPr>
          <p:cNvPr id="6148" name="Picture 4" descr="Simple Elemental Reactions Chart : r/Genshin_Impact">
            <a:extLst>
              <a:ext uri="{FF2B5EF4-FFF2-40B4-BE49-F238E27FC236}">
                <a16:creationId xmlns:a16="http://schemas.microsoft.com/office/drawing/2014/main" id="{2BF6044C-472B-4F03-B845-86C8FF532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7" y="0"/>
            <a:ext cx="5230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229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335D0-979E-41FA-8E2D-DC5AB9CE2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Vaporize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B5FEA-675C-452A-8358-D89D9C60B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Amplifying reactions boost applied damage by a scale factor</a:t>
            </a:r>
          </a:p>
          <a:p>
            <a:pPr lvl="1"/>
            <a:r>
              <a:rPr lang="en-US" sz="2000" dirty="0"/>
              <a:t>Important to build a main damage dealer with </a:t>
            </a:r>
            <a:r>
              <a:rPr lang="en-US" sz="2000" dirty="0" err="1"/>
              <a:t>Crit</a:t>
            </a:r>
            <a:r>
              <a:rPr lang="en-US" sz="2000" dirty="0"/>
              <a:t>/ATK/DMG and some EM</a:t>
            </a:r>
          </a:p>
          <a:p>
            <a:pPr lvl="1"/>
            <a:endParaRPr lang="en-US" sz="2000" dirty="0"/>
          </a:p>
          <a:p>
            <a:r>
              <a:rPr lang="en-US" sz="2400" dirty="0"/>
              <a:t>Hydro is the Vaporize base</a:t>
            </a:r>
          </a:p>
          <a:p>
            <a:pPr lvl="1"/>
            <a:r>
              <a:rPr lang="en-US" sz="2000" dirty="0"/>
              <a:t>Reaction goes both ways, but Hydro removes pyro quickly, so Hydro is generally aura</a:t>
            </a:r>
          </a:p>
          <a:p>
            <a:pPr lvl="1"/>
            <a:r>
              <a:rPr lang="en-US" sz="2000" dirty="0"/>
              <a:t>Bring at least one consistent Hydro aura applier &amp; one Pyro trigger who has the strongest stats</a:t>
            </a:r>
          </a:p>
          <a:p>
            <a:pPr lvl="1"/>
            <a:r>
              <a:rPr lang="en-US" sz="2000" dirty="0"/>
              <a:t>Pyro damage dealer will want the EM more than the Hydro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9E377-689C-434F-A2A7-226E73D20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65" y="4423691"/>
            <a:ext cx="3944847" cy="206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42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8B802-DDFC-483E-98E6-E7411D5E1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8"/>
            <a:ext cx="10515600" cy="1325563"/>
          </a:xfrm>
        </p:spPr>
        <p:txBody>
          <a:bodyPr/>
          <a:lstStyle/>
          <a:p>
            <a:r>
              <a:rPr lang="en-US" dirty="0"/>
              <a:t>Melt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67F89-E7C5-4749-82D8-8F387911A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541"/>
            <a:ext cx="10515600" cy="4351338"/>
          </a:xfrm>
        </p:spPr>
        <p:txBody>
          <a:bodyPr/>
          <a:lstStyle/>
          <a:p>
            <a:r>
              <a:rPr lang="en-US" dirty="0"/>
              <a:t>Pyro is the Melt base</a:t>
            </a:r>
          </a:p>
          <a:p>
            <a:pPr lvl="1"/>
            <a:r>
              <a:rPr lang="en-US" dirty="0"/>
              <a:t>Reaction goes both ways, but Pyro removes </a:t>
            </a:r>
            <a:r>
              <a:rPr lang="en-US" dirty="0" err="1"/>
              <a:t>cryo</a:t>
            </a:r>
            <a:r>
              <a:rPr lang="en-US" dirty="0"/>
              <a:t> quickly, so Pyro is generally aura</a:t>
            </a:r>
          </a:p>
          <a:p>
            <a:pPr lvl="1"/>
            <a:r>
              <a:rPr lang="en-US" dirty="0"/>
              <a:t>Bring at least one consistent Pyro aura applier &amp; one </a:t>
            </a:r>
            <a:r>
              <a:rPr lang="en-US" dirty="0" err="1"/>
              <a:t>Cryo</a:t>
            </a:r>
            <a:r>
              <a:rPr lang="en-US" dirty="0"/>
              <a:t> trigger who has the strongest stats</a:t>
            </a:r>
          </a:p>
          <a:p>
            <a:pPr lvl="1"/>
            <a:r>
              <a:rPr lang="en-US" dirty="0" err="1"/>
              <a:t>Cryo</a:t>
            </a:r>
            <a:r>
              <a:rPr lang="en-US" dirty="0"/>
              <a:t> damage dealer will want the EM more than the Pyro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01E4A-D823-477F-AA01-71197C2A4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094775"/>
            <a:ext cx="5737012" cy="154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80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1CA05-B57E-456A-A5CA-10764206B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09772-0D3F-4CBC-825B-1CA8CC68C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Freeze reaction stops enemy movement</a:t>
            </a:r>
          </a:p>
          <a:p>
            <a:pPr lvl="1"/>
            <a:r>
              <a:rPr lang="en-US" dirty="0"/>
              <a:t>This archetype is most likely to forego heal/sustain</a:t>
            </a:r>
          </a:p>
          <a:p>
            <a:pPr lvl="1"/>
            <a:r>
              <a:rPr lang="en-US" dirty="0"/>
              <a:t>Can’t freeze bosses </a:t>
            </a:r>
          </a:p>
          <a:p>
            <a:pPr lvl="1"/>
            <a:endParaRPr lang="en-US" dirty="0"/>
          </a:p>
          <a:p>
            <a:r>
              <a:rPr lang="en-US" dirty="0"/>
              <a:t>Requires consistent Hydro &amp; </a:t>
            </a:r>
            <a:r>
              <a:rPr lang="en-US" dirty="0" err="1"/>
              <a:t>Cryo</a:t>
            </a:r>
            <a:r>
              <a:rPr lang="en-US" dirty="0"/>
              <a:t> application (AOE preferred)</a:t>
            </a:r>
          </a:p>
          <a:p>
            <a:r>
              <a:rPr lang="en-US" dirty="0"/>
              <a:t>Blizzard Strayer is nearly mandatory</a:t>
            </a:r>
          </a:p>
          <a:p>
            <a:pPr lvl="1"/>
            <a:r>
              <a:rPr lang="en-US" dirty="0"/>
              <a:t>Put this artifact on your </a:t>
            </a:r>
            <a:r>
              <a:rPr lang="en-US" dirty="0" err="1"/>
              <a:t>Cryo</a:t>
            </a:r>
            <a:r>
              <a:rPr lang="en-US" dirty="0"/>
              <a:t> carry and build them well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64E14-B72F-4F64-8053-BECDAA5D0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033" y="5079289"/>
            <a:ext cx="6033154" cy="162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72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F2BB0-F6CE-4304-B2C2-C60D53983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Electro-Charged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D6987-F088-4DD7-A2B4-25D2D3907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Electro-Charged doesn’t actually do main damage</a:t>
            </a:r>
          </a:p>
          <a:p>
            <a:pPr lvl="1"/>
            <a:r>
              <a:rPr lang="en-US" dirty="0"/>
              <a:t>Don’t need EM on Hydro/Electro Characters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Electro-Charged is a double aura: enables chain reactions</a:t>
            </a:r>
          </a:p>
          <a:p>
            <a:pPr lvl="1"/>
            <a:r>
              <a:rPr lang="en-US" dirty="0"/>
              <a:t>Use an </a:t>
            </a:r>
            <a:r>
              <a:rPr lang="en-US" dirty="0" err="1"/>
              <a:t>Anemo</a:t>
            </a:r>
            <a:r>
              <a:rPr lang="en-US" dirty="0"/>
              <a:t> character with high EM to abuse double Swirl + EC </a:t>
            </a:r>
          </a:p>
          <a:p>
            <a:pPr lvl="1"/>
            <a:endParaRPr lang="en-US" dirty="0"/>
          </a:p>
          <a:p>
            <a:r>
              <a:rPr lang="en-US" dirty="0"/>
              <a:t>Order of application and aura doesn’t matter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C3E76-A7A5-4865-BE31-447243A22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729" y="4963552"/>
            <a:ext cx="6507166" cy="170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00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753EE-797F-4BF1-A5B6-6ABD5CF5C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89FC9-C9F6-4C94-8757-8F0F54A8C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6" y="1599382"/>
            <a:ext cx="10515600" cy="4351338"/>
          </a:xfrm>
        </p:spPr>
        <p:txBody>
          <a:bodyPr/>
          <a:lstStyle/>
          <a:p>
            <a:r>
              <a:rPr lang="en-US" dirty="0"/>
              <a:t>Mix of Transformative and Amplifying reactions</a:t>
            </a:r>
          </a:p>
          <a:p>
            <a:pPr lvl="1"/>
            <a:r>
              <a:rPr lang="en-US" dirty="0"/>
              <a:t>EM is important for the </a:t>
            </a:r>
            <a:r>
              <a:rPr lang="en-US" dirty="0" err="1"/>
              <a:t>Anemo</a:t>
            </a:r>
            <a:r>
              <a:rPr lang="en-US" dirty="0"/>
              <a:t> character, secondary but useful for everyone else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Generally composed of Electro, </a:t>
            </a:r>
            <a:r>
              <a:rPr lang="en-US" dirty="0" err="1"/>
              <a:t>Anemo</a:t>
            </a:r>
            <a:r>
              <a:rPr lang="en-US" dirty="0"/>
              <a:t>, Pyro, Hydro, and all their reactions</a:t>
            </a:r>
          </a:p>
          <a:p>
            <a:r>
              <a:rPr lang="en-US" dirty="0" err="1"/>
              <a:t>Cryo</a:t>
            </a:r>
            <a:r>
              <a:rPr lang="en-US" dirty="0"/>
              <a:t> is anti-synergy in these teams</a:t>
            </a:r>
          </a:p>
          <a:p>
            <a:r>
              <a:rPr lang="en-US" dirty="0" err="1"/>
              <a:t>Dendro</a:t>
            </a:r>
            <a:r>
              <a:rPr lang="en-US" dirty="0"/>
              <a:t> can also be slotted in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9F314-A69D-44E5-A9A0-0EE0EADF2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564" y="4885816"/>
            <a:ext cx="6026100" cy="160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61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51310-9CF7-4761-B89C-14BFB1C37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76C39-7C39-4AAC-B952-E69707186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Hydro and </a:t>
            </a:r>
            <a:r>
              <a:rPr lang="en-US" sz="2400" dirty="0" err="1"/>
              <a:t>Dendro</a:t>
            </a:r>
            <a:r>
              <a:rPr lang="en-US" sz="2400" dirty="0"/>
              <a:t> form </a:t>
            </a:r>
            <a:r>
              <a:rPr lang="en-US" sz="2400" dirty="0" err="1"/>
              <a:t>Dendro</a:t>
            </a:r>
            <a:r>
              <a:rPr lang="en-US" sz="2400" dirty="0"/>
              <a:t> cores</a:t>
            </a:r>
          </a:p>
          <a:p>
            <a:pPr lvl="1"/>
            <a:r>
              <a:rPr lang="en-US" sz="2000" dirty="0"/>
              <a:t>Cores explode and deal transformative AOE </a:t>
            </a:r>
            <a:r>
              <a:rPr lang="en-US" sz="2000" dirty="0" err="1"/>
              <a:t>Dendro</a:t>
            </a:r>
            <a:r>
              <a:rPr lang="en-US" sz="2000" dirty="0"/>
              <a:t> DMG</a:t>
            </a:r>
          </a:p>
          <a:p>
            <a:pPr lvl="1"/>
            <a:r>
              <a:rPr lang="en-US" sz="2000" dirty="0" err="1"/>
              <a:t>Dendro</a:t>
            </a:r>
            <a:r>
              <a:rPr lang="en-US" sz="2000" dirty="0"/>
              <a:t> aura will yield more cores </a:t>
            </a:r>
          </a:p>
          <a:p>
            <a:r>
              <a:rPr lang="en-US" sz="2400" dirty="0" err="1"/>
              <a:t>Dendro</a:t>
            </a:r>
            <a:r>
              <a:rPr lang="en-US" sz="2400" dirty="0"/>
              <a:t> Cores are upgraded when hit with Pyro or Electro</a:t>
            </a:r>
          </a:p>
          <a:p>
            <a:pPr lvl="1"/>
            <a:r>
              <a:rPr lang="en-US" sz="2000" dirty="0"/>
              <a:t>Burgeon: Cores + Pyro. Deals greater AOE </a:t>
            </a:r>
            <a:r>
              <a:rPr lang="en-US" sz="2000" dirty="0" err="1"/>
              <a:t>Dendro</a:t>
            </a:r>
            <a:r>
              <a:rPr lang="en-US" sz="2000" dirty="0"/>
              <a:t> DMG. Pyro application must be slow (Ex: </a:t>
            </a:r>
            <a:r>
              <a:rPr lang="en-US" sz="2000" dirty="0" err="1"/>
              <a:t>Thoma</a:t>
            </a:r>
            <a:r>
              <a:rPr lang="en-US" sz="2000" dirty="0"/>
              <a:t>) in order to prevent Burning (or add Hydro)</a:t>
            </a:r>
          </a:p>
          <a:p>
            <a:pPr lvl="1"/>
            <a:r>
              <a:rPr lang="en-US" sz="2000" dirty="0" err="1"/>
              <a:t>Hyperbloom</a:t>
            </a:r>
            <a:r>
              <a:rPr lang="en-US" sz="2000" dirty="0"/>
              <a:t>: Cores + Electro. Deals greater single-target </a:t>
            </a:r>
            <a:r>
              <a:rPr lang="en-US" sz="2000" dirty="0" err="1"/>
              <a:t>Dendro</a:t>
            </a:r>
            <a:r>
              <a:rPr lang="en-US" sz="2000" dirty="0"/>
              <a:t> DMG. More commonly used </a:t>
            </a:r>
          </a:p>
          <a:p>
            <a:r>
              <a:rPr lang="en-US" sz="2400" dirty="0"/>
              <a:t>The one who procs the seeds needs EM to do Bloom damage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F0858-1BEC-4A46-9224-A69E1DCFE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314" y="5033913"/>
            <a:ext cx="6173783" cy="16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35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AB27B-F3B4-442B-A060-91D31C716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00D98-D34C-4493-A9D3-FA7BA87D8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Electro and </a:t>
            </a:r>
            <a:r>
              <a:rPr lang="en-US" dirty="0" err="1"/>
              <a:t>Dendro</a:t>
            </a:r>
            <a:r>
              <a:rPr lang="en-US" dirty="0"/>
              <a:t> generate a Quicken Aura</a:t>
            </a:r>
          </a:p>
          <a:p>
            <a:pPr lvl="1"/>
            <a:r>
              <a:rPr lang="en-US" dirty="0"/>
              <a:t> Quicken adds additional damage to </a:t>
            </a:r>
            <a:r>
              <a:rPr lang="en-US" dirty="0" err="1"/>
              <a:t>Dendro</a:t>
            </a:r>
            <a:r>
              <a:rPr lang="en-US" dirty="0"/>
              <a:t> or Electro whenever they react</a:t>
            </a:r>
          </a:p>
          <a:p>
            <a:pPr lvl="1"/>
            <a:r>
              <a:rPr lang="en-US" dirty="0"/>
              <a:t>Extra damage based on EM, CRIT, and DMG bonus</a:t>
            </a:r>
          </a:p>
          <a:p>
            <a:r>
              <a:rPr lang="en-US" dirty="0"/>
              <a:t>Either can be the Aura: Reaction order isn’t important, so rotations are flexible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69282-D65C-4615-B404-BD13B1AB8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828" y="4939645"/>
            <a:ext cx="6587172" cy="17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5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70165-F36A-4F41-A1CF-4FFAEE353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9A29F-E2B0-489F-94E6-1907D6594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Electro + </a:t>
            </a:r>
            <a:r>
              <a:rPr lang="en-US" dirty="0" err="1"/>
              <a:t>Cryo</a:t>
            </a:r>
            <a:r>
              <a:rPr lang="en-US" dirty="0"/>
              <a:t> reduces physical resistance by 40% (can be negative)</a:t>
            </a:r>
          </a:p>
          <a:p>
            <a:r>
              <a:rPr lang="en-US" dirty="0"/>
              <a:t>Doesn’t require much application – 1 reaction per ~8s is enough</a:t>
            </a:r>
          </a:p>
          <a:p>
            <a:r>
              <a:rPr lang="en-US" dirty="0"/>
              <a:t>Necessary reaction for physical damage carries</a:t>
            </a:r>
          </a:p>
          <a:p>
            <a:r>
              <a:rPr lang="en-US" dirty="0"/>
              <a:t>Generally requires focusing on a </a:t>
            </a:r>
            <a:r>
              <a:rPr lang="en-US" dirty="0" err="1"/>
              <a:t>hypercarry</a:t>
            </a:r>
            <a:r>
              <a:rPr lang="en-US" dirty="0"/>
              <a:t> with high investment and field time.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5D83FD-68E7-4352-AC43-0890ADFD2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973" y="4844251"/>
            <a:ext cx="6189697" cy="164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55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25FC2-A844-4962-993A-CF36AE43A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Mastering Combat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111E2-2CFC-43CB-9AC4-7E28D99DD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1410"/>
            <a:ext cx="10515600" cy="487146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Draft a team</a:t>
            </a:r>
          </a:p>
          <a:p>
            <a:pPr lvl="1"/>
            <a:r>
              <a:rPr lang="en-US" dirty="0"/>
              <a:t>Pick a carry</a:t>
            </a:r>
          </a:p>
          <a:p>
            <a:pPr lvl="1"/>
            <a:r>
              <a:rPr lang="en-US" dirty="0"/>
              <a:t>More general reaction teams</a:t>
            </a:r>
          </a:p>
          <a:p>
            <a:pPr lvl="1"/>
            <a:r>
              <a:rPr lang="en-US" dirty="0"/>
              <a:t>Unique synergies (Ex: Geo)</a:t>
            </a:r>
          </a:p>
          <a:p>
            <a:pPr lvl="1"/>
            <a:r>
              <a:rPr lang="en-US" dirty="0"/>
              <a:t>So many options!</a:t>
            </a:r>
          </a:p>
          <a:p>
            <a:pPr marL="457200" lvl="1" indent="0">
              <a:buNone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Build each character</a:t>
            </a:r>
          </a:p>
          <a:p>
            <a:pPr lvl="1"/>
            <a:r>
              <a:rPr lang="en-US" dirty="0"/>
              <a:t>Level and Talents</a:t>
            </a:r>
          </a:p>
          <a:p>
            <a:pPr lvl="1"/>
            <a:r>
              <a:rPr lang="en-US" dirty="0"/>
              <a:t>Weapons</a:t>
            </a:r>
          </a:p>
          <a:p>
            <a:pPr lvl="1"/>
            <a:r>
              <a:rPr lang="en-US" dirty="0"/>
              <a:t>Artifacts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Plan and execute Rotations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194" name="Picture 2" descr="Genshin Impact elements reaction&quot; Poster for Sale by ahomira | Redbubble">
            <a:extLst>
              <a:ext uri="{FF2B5EF4-FFF2-40B4-BE49-F238E27FC236}">
                <a16:creationId xmlns:a16="http://schemas.microsoft.com/office/drawing/2014/main" id="{791AC8C3-817D-44C3-B364-A80664756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06" y="1122166"/>
            <a:ext cx="3090029" cy="309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916D52-1224-4BE1-98EE-AFC8326A2A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07" r="6976" b="53952"/>
          <a:stretch/>
        </p:blipFill>
        <p:spPr>
          <a:xfrm>
            <a:off x="8142959" y="1468773"/>
            <a:ext cx="3758031" cy="2407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B64BCB-5259-4613-BCE8-56C9D462C7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558"/>
          <a:stretch/>
        </p:blipFill>
        <p:spPr>
          <a:xfrm>
            <a:off x="6826772" y="3868682"/>
            <a:ext cx="3879562" cy="260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41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B41C4-36EF-49FB-B3AE-7834325C8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B0DD5-E9C7-468C-A4AD-3C41001CD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 reactions aren’t very important</a:t>
            </a:r>
          </a:p>
          <a:p>
            <a:r>
              <a:rPr lang="en-US" dirty="0"/>
              <a:t>Most Geo characters have kits designed around synergy with other geo units</a:t>
            </a:r>
          </a:p>
          <a:p>
            <a:pPr lvl="1"/>
            <a:r>
              <a:rPr lang="en-US" dirty="0"/>
              <a:t>Geo Resonance</a:t>
            </a:r>
          </a:p>
          <a:p>
            <a:pPr lvl="1"/>
            <a:r>
              <a:rPr lang="en-US" dirty="0"/>
              <a:t>Defense scaling and Defense buffs</a:t>
            </a:r>
          </a:p>
          <a:p>
            <a:r>
              <a:rPr lang="en-US" dirty="0"/>
              <a:t>Can struggle with elemental shields: inserting one other element can help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1DB67-EF64-4D99-9A81-3B0ABAE3F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905" y="5099780"/>
            <a:ext cx="6189028" cy="163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10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A58FA-C63D-4056-B2DD-0C3BF9ECD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“Pure” teams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1DD5D-8053-4004-AFE9-F464FD6C6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Focuses on buffing one element</a:t>
            </a:r>
          </a:p>
          <a:p>
            <a:r>
              <a:rPr lang="en-US" dirty="0" err="1"/>
              <a:t>Kazuha</a:t>
            </a:r>
            <a:r>
              <a:rPr lang="en-US" dirty="0"/>
              <a:t> and other </a:t>
            </a:r>
            <a:r>
              <a:rPr lang="en-US" dirty="0" err="1"/>
              <a:t>Anemo</a:t>
            </a:r>
            <a:r>
              <a:rPr lang="en-US" dirty="0"/>
              <a:t> is a common staple</a:t>
            </a:r>
          </a:p>
          <a:p>
            <a:pPr lvl="1"/>
            <a:r>
              <a:rPr lang="en-US" dirty="0"/>
              <a:t>VV + DMG Bonus buffer</a:t>
            </a:r>
          </a:p>
          <a:p>
            <a:r>
              <a:rPr lang="en-US" dirty="0"/>
              <a:t>Generally doesn’t rely on any reaction other than Swirl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C255A-F991-48EF-8117-7A99B62CC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425" y="4832403"/>
            <a:ext cx="6241594" cy="16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67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1433A-FBDF-44C0-907A-8E4BD2B1B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 Building: Levels and Talents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91AF0-4DB0-4A64-9955-5A0D9866C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84495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Prioritize this before perfect artifacts</a:t>
            </a:r>
          </a:p>
          <a:p>
            <a:r>
              <a:rPr lang="en-US" dirty="0"/>
              <a:t>Talents are very important, but not all are useful</a:t>
            </a:r>
          </a:p>
          <a:p>
            <a:pPr lvl="1"/>
            <a:r>
              <a:rPr lang="en-US" dirty="0"/>
              <a:t>Off field Normal attack talents</a:t>
            </a:r>
          </a:p>
          <a:p>
            <a:pPr lvl="1"/>
            <a:r>
              <a:rPr lang="en-US" dirty="0"/>
              <a:t>Character specific details</a:t>
            </a:r>
          </a:p>
          <a:p>
            <a:pPr lvl="1"/>
            <a:r>
              <a:rPr lang="en-US" dirty="0"/>
              <a:t>Transformative reactions don’t use Talents</a:t>
            </a:r>
          </a:p>
          <a:p>
            <a:pPr lvl="1"/>
            <a:endParaRPr lang="en-US" dirty="0"/>
          </a:p>
          <a:p>
            <a:r>
              <a:rPr lang="en-US" dirty="0"/>
              <a:t>Levels increase DEF, HP, and Transformative reactions more drastically</a:t>
            </a:r>
          </a:p>
          <a:p>
            <a:pPr lvl="1"/>
            <a:r>
              <a:rPr lang="en-US" dirty="0"/>
              <a:t>Getting Characters that scale with these stats to level 90 will produce more noticeable affects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E28492-C9E3-4C1D-BE78-DE1CCD293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656" y="4514246"/>
            <a:ext cx="1514185" cy="180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D6FAC-131C-4530-BD61-5366DDDD1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841" y="4514247"/>
            <a:ext cx="1514184" cy="1805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398B57-285F-440C-968A-E3273636C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6026" y="4578813"/>
            <a:ext cx="1460032" cy="1740807"/>
          </a:xfrm>
          <a:prstGeom prst="rect">
            <a:avLst/>
          </a:prstGeom>
        </p:spPr>
      </p:pic>
      <p:pic>
        <p:nvPicPr>
          <p:cNvPr id="11274" name="Picture 10" descr="https://cdn.discordapp.com/attachments/276344665765052416/1043847917766721646/image.png">
            <a:extLst>
              <a:ext uri="{FF2B5EF4-FFF2-40B4-BE49-F238E27FC236}">
                <a16:creationId xmlns:a16="http://schemas.microsoft.com/office/drawing/2014/main" id="{DA7ABF6A-F79F-435A-A92E-520684B20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656" y="1825625"/>
            <a:ext cx="4279783" cy="211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745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4C455-F88F-42E5-83AE-B957B27E8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Costs in </a:t>
            </a:r>
            <a:r>
              <a:rPr lang="en-US" dirty="0" err="1"/>
              <a:t>Genshin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AB8BD-8549-4B5D-834A-AF4EEACD8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damage dealers scale off of multiple stats</a:t>
            </a:r>
          </a:p>
          <a:p>
            <a:pPr lvl="1"/>
            <a:r>
              <a:rPr lang="en-US" dirty="0"/>
              <a:t>ATK</a:t>
            </a:r>
          </a:p>
          <a:p>
            <a:pPr lvl="1"/>
            <a:r>
              <a:rPr lang="en-US" dirty="0"/>
              <a:t>EM</a:t>
            </a:r>
          </a:p>
          <a:p>
            <a:pPr lvl="1"/>
            <a:r>
              <a:rPr lang="en-US" dirty="0"/>
              <a:t>DMG Bonus</a:t>
            </a:r>
          </a:p>
          <a:p>
            <a:pPr lvl="1"/>
            <a:r>
              <a:rPr lang="en-US" dirty="0"/>
              <a:t>CRIT</a:t>
            </a:r>
          </a:p>
          <a:p>
            <a:r>
              <a:rPr lang="en-US" dirty="0"/>
              <a:t>In such cases, best to focus on all relevant stats</a:t>
            </a:r>
          </a:p>
          <a:p>
            <a:r>
              <a:rPr lang="en-US" dirty="0"/>
              <a:t>Optimization problem: max( </a:t>
            </a:r>
            <a:r>
              <a:rPr lang="en-US" dirty="0" err="1"/>
              <a:t>xyz</a:t>
            </a:r>
            <a:r>
              <a:rPr lang="en-US" dirty="0"/>
              <a:t> ) given x + y +z = c</a:t>
            </a:r>
          </a:p>
        </p:txBody>
      </p:sp>
    </p:spTree>
    <p:extLst>
      <p:ext uri="{BB962C8B-B14F-4D97-AF65-F5344CB8AC3E}">
        <p14:creationId xmlns:p14="http://schemas.microsoft.com/office/powerpoint/2010/main" val="732646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52E2-111B-420F-BFE0-E9B9C4989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 Building Weapons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2571E-DA19-426A-8231-8B64F8668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010" y="1854501"/>
            <a:ext cx="6236368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Leveling a weapon is important and can give guaranteed damage</a:t>
            </a:r>
          </a:p>
          <a:p>
            <a:r>
              <a:rPr lang="en-US" dirty="0"/>
              <a:t>Pay attention to what weapon </a:t>
            </a:r>
            <a:r>
              <a:rPr lang="en-US" dirty="0" err="1"/>
              <a:t>substat</a:t>
            </a:r>
            <a:r>
              <a:rPr lang="en-US" dirty="0"/>
              <a:t> your character wants most</a:t>
            </a:r>
          </a:p>
          <a:p>
            <a:pPr lvl="1"/>
            <a:r>
              <a:rPr lang="en-US" dirty="0"/>
              <a:t>CRIT DMG/CRIT Rate</a:t>
            </a:r>
          </a:p>
          <a:p>
            <a:pPr lvl="1"/>
            <a:r>
              <a:rPr lang="en-US" dirty="0"/>
              <a:t>Energy Recharge </a:t>
            </a:r>
          </a:p>
          <a:p>
            <a:pPr lvl="1"/>
            <a:r>
              <a:rPr lang="en-US" dirty="0"/>
              <a:t>EM </a:t>
            </a:r>
          </a:p>
          <a:p>
            <a:pPr lvl="1"/>
            <a:r>
              <a:rPr lang="en-US" dirty="0"/>
              <a:t>ATK/DEF/HP </a:t>
            </a:r>
          </a:p>
          <a:p>
            <a:r>
              <a:rPr lang="en-US" dirty="0"/>
              <a:t>Some weapons have powerful bonus effects</a:t>
            </a:r>
          </a:p>
          <a:p>
            <a:pPr lvl="1"/>
            <a:r>
              <a:rPr lang="en-US" dirty="0"/>
              <a:t>Favonius Weapons</a:t>
            </a:r>
          </a:p>
          <a:p>
            <a:pPr lvl="1"/>
            <a:r>
              <a:rPr lang="en-US" dirty="0"/>
              <a:t>Serpent Spine</a:t>
            </a:r>
          </a:p>
          <a:p>
            <a:pPr lvl="1"/>
            <a:r>
              <a:rPr lang="en-US" dirty="0" err="1"/>
              <a:t>Widsith</a:t>
            </a:r>
            <a:endParaRPr lang="en-US" dirty="0"/>
          </a:p>
          <a:p>
            <a:pPr lvl="1"/>
            <a:r>
              <a:rPr lang="en-US" dirty="0"/>
              <a:t>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02AF1E-6EFF-48FC-8F89-E95B0E11D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021" y="1955746"/>
            <a:ext cx="5910979" cy="41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00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E9B20-963B-410D-8FA5-FE67DB311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D0507-3127-4BA5-8363-3237D0D7E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25625"/>
            <a:ext cx="113538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Priority: Main Stat &gt; A useable Set Bonus &gt; </a:t>
            </a:r>
            <a:r>
              <a:rPr lang="en-US" dirty="0" err="1"/>
              <a:t>Substats</a:t>
            </a:r>
            <a:r>
              <a:rPr lang="en-US" dirty="0"/>
              <a:t> &gt; The best set bonus</a:t>
            </a:r>
          </a:p>
          <a:p>
            <a:r>
              <a:rPr lang="en-US" dirty="0"/>
              <a:t>DMG bonus goblet, CRIT circlet for most damage dealers</a:t>
            </a:r>
          </a:p>
          <a:p>
            <a:r>
              <a:rPr lang="en-US" dirty="0"/>
              <a:t>Some set bonuses are extra important: prioritize these when recommended</a:t>
            </a:r>
          </a:p>
          <a:p>
            <a:pPr lvl="1"/>
            <a:r>
              <a:rPr lang="en-US" dirty="0"/>
              <a:t>Viridescent Venerer</a:t>
            </a:r>
          </a:p>
          <a:p>
            <a:pPr lvl="1"/>
            <a:r>
              <a:rPr lang="en-US" dirty="0"/>
              <a:t>Blizzard Strayer</a:t>
            </a:r>
          </a:p>
          <a:p>
            <a:pPr lvl="1"/>
            <a:r>
              <a:rPr lang="en-US" dirty="0"/>
              <a:t>Husk of Opulent Dreams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General Purpose Sets: Very good to farm</a:t>
            </a:r>
          </a:p>
          <a:p>
            <a:pPr lvl="1"/>
            <a:r>
              <a:rPr lang="en-US" dirty="0"/>
              <a:t>Emblem of Severed Fate</a:t>
            </a:r>
          </a:p>
          <a:p>
            <a:pPr lvl="1"/>
            <a:r>
              <a:rPr lang="en-US" dirty="0"/>
              <a:t>Viridescent Venerer</a:t>
            </a:r>
          </a:p>
          <a:p>
            <a:pPr lvl="1"/>
            <a:r>
              <a:rPr lang="en-US" dirty="0"/>
              <a:t>Noblesse Oblige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221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9B12-45E3-4176-A2F9-074F74387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07A33-FE01-41CF-A12C-F4D9CF650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Cast necessary Skills and bursts in an optimal order, then repeat</a:t>
            </a:r>
          </a:p>
          <a:p>
            <a:r>
              <a:rPr lang="en-US" dirty="0"/>
              <a:t>Necessary Bursts and Skills should be done every rotation, with few exceptions</a:t>
            </a:r>
          </a:p>
          <a:p>
            <a:r>
              <a:rPr lang="en-US" dirty="0"/>
              <a:t>ENERGY IS VERY IMPORTANT</a:t>
            </a:r>
          </a:p>
          <a:p>
            <a:pPr lvl="1"/>
            <a:r>
              <a:rPr lang="en-US" dirty="0"/>
              <a:t>If you don’t have very consistent burst uptime, prioritize your energy recharge</a:t>
            </a:r>
          </a:p>
          <a:p>
            <a:r>
              <a:rPr lang="en-US" dirty="0"/>
              <a:t>Consider the order in which you cast your bursts and skills, and try to keep it consistent</a:t>
            </a:r>
          </a:p>
          <a:p>
            <a:r>
              <a:rPr lang="en-US" dirty="0"/>
              <a:t>Order your swaps in a way that optimizes buffs</a:t>
            </a:r>
          </a:p>
          <a:p>
            <a:r>
              <a:rPr lang="en-US" dirty="0"/>
              <a:t>Keep the uptime of your bursts in mind</a:t>
            </a:r>
          </a:p>
          <a:p>
            <a:pPr lvl="1"/>
            <a:r>
              <a:rPr lang="en-US" dirty="0"/>
              <a:t>Try to have things end around the same time: use longer lasting talents first</a:t>
            </a:r>
          </a:p>
          <a:p>
            <a:pPr lvl="1"/>
            <a:r>
              <a:rPr lang="en-US" dirty="0"/>
              <a:t>Minimize waste on bursts/skill that require inputs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14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9C0F4-A5DD-4CD4-A32D-C433CC2F7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3C5D5-FEAD-4DF5-A5AD-A7C94066D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KeqingMains</a:t>
            </a:r>
            <a:r>
              <a:rPr lang="en-US" dirty="0"/>
              <a:t> (KQM)</a:t>
            </a:r>
          </a:p>
          <a:p>
            <a:r>
              <a:rPr lang="en-US" dirty="0"/>
              <a:t>Zajeff77</a:t>
            </a:r>
          </a:p>
        </p:txBody>
      </p:sp>
    </p:spTree>
    <p:extLst>
      <p:ext uri="{BB962C8B-B14F-4D97-AF65-F5344CB8AC3E}">
        <p14:creationId xmlns:p14="http://schemas.microsoft.com/office/powerpoint/2010/main" val="139804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C38BD-08DA-46CD-89B7-F1881FC50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Roles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BA5A5-E6F1-4CD4-89C3-28D88747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88324" cy="4351338"/>
          </a:xfrm>
        </p:spPr>
        <p:txBody>
          <a:bodyPr/>
          <a:lstStyle/>
          <a:p>
            <a:r>
              <a:rPr lang="en-US" dirty="0"/>
              <a:t>On field characters</a:t>
            </a:r>
          </a:p>
          <a:p>
            <a:pPr lvl="1"/>
            <a:r>
              <a:rPr lang="en-US" dirty="0"/>
              <a:t>Can be DPS or Enablers</a:t>
            </a:r>
          </a:p>
          <a:p>
            <a:pPr lvl="1"/>
            <a:r>
              <a:rPr lang="en-US" dirty="0"/>
              <a:t>Generally one per team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97BE00-814F-49F4-B783-283B110A3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62" y="3234974"/>
            <a:ext cx="1981200" cy="236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B5B9C9-4776-4FA0-9341-521C7A6FB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362" y="3234974"/>
            <a:ext cx="1981200" cy="2362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C321ED-CDBA-4835-9A42-D8C9239553F1}"/>
              </a:ext>
            </a:extLst>
          </p:cNvPr>
          <p:cNvSpPr/>
          <p:nvPr/>
        </p:nvSpPr>
        <p:spPr>
          <a:xfrm>
            <a:off x="7234777" y="1825625"/>
            <a:ext cx="4529875" cy="1401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Off field damage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Can be DPS or Enablers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Can often fit more than one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98E383-732E-43F8-BB4A-F0A11D06C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777" y="3234974"/>
            <a:ext cx="1981200" cy="2362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7799D9-6179-49ED-AD03-062A4CC38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9638" y="3234974"/>
            <a:ext cx="1981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30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0AEC2-1F89-4531-A46A-20FCC55CE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Roles cont.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DDE041-B627-470C-B314-98D441F9BB0E}"/>
              </a:ext>
            </a:extLst>
          </p:cNvPr>
          <p:cNvSpPr txBox="1"/>
          <p:nvPr/>
        </p:nvSpPr>
        <p:spPr>
          <a:xfrm>
            <a:off x="1262405" y="1690688"/>
            <a:ext cx="10624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Buffers                               Heal/Sustain                     Crowd Control/Utility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DD0C21-C7A8-44B6-ABC7-CA1612D9A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17" y="2317920"/>
            <a:ext cx="1543592" cy="1840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BC09EE-A1E7-4B1B-8A6D-8F12BDCF6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971" y="2317920"/>
            <a:ext cx="1543591" cy="1840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19E1D0-CFB2-4FDB-B12F-88A0287F1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562" y="2317918"/>
            <a:ext cx="1543592" cy="1840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CEB614-4CF1-4B8D-B1F4-590C2C32F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203" y="2317920"/>
            <a:ext cx="1543591" cy="1840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1F2AE1-028C-4131-A118-7FC4D0993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5159" y="2317918"/>
            <a:ext cx="1616430" cy="19272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36828D-1047-463A-A4DF-A307283051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4125" y="2317919"/>
            <a:ext cx="1543592" cy="18404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53B30C-649A-48D7-B04E-DF6841E0DBEB}"/>
              </a:ext>
            </a:extLst>
          </p:cNvPr>
          <p:cNvSpPr txBox="1"/>
          <p:nvPr/>
        </p:nvSpPr>
        <p:spPr>
          <a:xfrm>
            <a:off x="473305" y="4907173"/>
            <a:ext cx="3686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Many characters overlap categories: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17D8931-7CB4-4DEA-8622-B036591E8B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2362" y="4907173"/>
            <a:ext cx="1322943" cy="1577356"/>
          </a:xfrm>
          <a:prstGeom prst="rect">
            <a:avLst/>
          </a:prstGeom>
        </p:spPr>
      </p:pic>
      <p:sp>
        <p:nvSpPr>
          <p:cNvPr id="23" name="AutoShape 18" descr="Kaedehara Kazuha">
            <a:extLst>
              <a:ext uri="{FF2B5EF4-FFF2-40B4-BE49-F238E27FC236}">
                <a16:creationId xmlns:a16="http://schemas.microsoft.com/office/drawing/2014/main" id="{C941F34C-F612-467D-AF7C-D3D0F31156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0E0416-975D-494A-A533-A30588A7A1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5305" y="4907173"/>
            <a:ext cx="1297082" cy="15773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3C178F4-C118-42F9-B5D1-1ABA742081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3416" y="4907173"/>
            <a:ext cx="1321914" cy="157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74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6DB44-8E1D-4A96-A269-D1BC5EF7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5001E-1E0C-4B4B-B623-60DF161AE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5596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 field damage: 0-1</a:t>
            </a:r>
          </a:p>
          <a:p>
            <a:r>
              <a:rPr lang="en-US" dirty="0"/>
              <a:t>Off field damage: 1 – 3</a:t>
            </a:r>
          </a:p>
          <a:p>
            <a:r>
              <a:rPr lang="en-US" dirty="0"/>
              <a:t>Buffers: 1 to 2</a:t>
            </a:r>
          </a:p>
          <a:p>
            <a:r>
              <a:rPr lang="en-US" dirty="0"/>
              <a:t>Healers: 0 - 1</a:t>
            </a:r>
          </a:p>
          <a:p>
            <a:endParaRPr lang="en-US" dirty="0"/>
          </a:p>
          <a:p>
            <a:r>
              <a:rPr lang="en-US" dirty="0"/>
              <a:t>Star rating is generally less important than expected</a:t>
            </a:r>
          </a:p>
          <a:p>
            <a:r>
              <a:rPr lang="en-US" dirty="0"/>
              <a:t>Often beneficial to pair same element characters for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9BBFE-D0DA-4E1B-A349-27E73F29B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928" y="1128281"/>
            <a:ext cx="6028872" cy="1584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909C7D-9093-448E-A23E-92F354CB6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928" y="2712563"/>
            <a:ext cx="6028872" cy="1559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36AEA1-7FF1-465E-868C-984C3360B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927" y="4272128"/>
            <a:ext cx="6028871" cy="1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51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271E3-CBE3-4C88-9CA5-289DF1C7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Buffs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A5050-9536-4E2A-9781-E1BFA83E8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RES shred</a:t>
            </a:r>
          </a:p>
          <a:p>
            <a:pPr lvl="1"/>
            <a:r>
              <a:rPr lang="en-US" sz="1800" dirty="0"/>
              <a:t>Viridescent Venerer</a:t>
            </a:r>
          </a:p>
          <a:p>
            <a:pPr lvl="1"/>
            <a:r>
              <a:rPr lang="en-US" sz="1800" dirty="0"/>
              <a:t>Zhongli Shield</a:t>
            </a:r>
            <a:endParaRPr lang="en-US" sz="2000" dirty="0"/>
          </a:p>
          <a:p>
            <a:r>
              <a:rPr lang="en-US" sz="2000" dirty="0"/>
              <a:t>ATK Buffs</a:t>
            </a:r>
          </a:p>
          <a:p>
            <a:pPr lvl="1"/>
            <a:r>
              <a:rPr lang="en-US" sz="1800" dirty="0"/>
              <a:t>Bennett</a:t>
            </a:r>
          </a:p>
          <a:p>
            <a:pPr lvl="1"/>
            <a:r>
              <a:rPr lang="en-US" sz="1800" dirty="0"/>
              <a:t>Sara</a:t>
            </a:r>
          </a:p>
          <a:p>
            <a:pPr lvl="1"/>
            <a:r>
              <a:rPr lang="en-US" sz="1800" dirty="0"/>
              <a:t>Thrilling Tales</a:t>
            </a:r>
            <a:endParaRPr lang="en-US" sz="2000" dirty="0"/>
          </a:p>
          <a:p>
            <a:r>
              <a:rPr lang="en-US" sz="2000" dirty="0"/>
              <a:t>DMG/</a:t>
            </a:r>
            <a:r>
              <a:rPr lang="en-US" sz="2000" dirty="0" err="1"/>
              <a:t>Crit</a:t>
            </a:r>
            <a:r>
              <a:rPr lang="en-US" sz="2000" dirty="0"/>
              <a:t>/Other Bonuses</a:t>
            </a:r>
          </a:p>
          <a:p>
            <a:pPr lvl="1"/>
            <a:r>
              <a:rPr lang="en-US" sz="1800" dirty="0" err="1"/>
              <a:t>Kazuha</a:t>
            </a:r>
            <a:endParaRPr lang="en-US" sz="1800" dirty="0"/>
          </a:p>
          <a:p>
            <a:pPr lvl="1"/>
            <a:r>
              <a:rPr lang="en-US" sz="1800" dirty="0" err="1"/>
              <a:t>Yelan</a:t>
            </a:r>
            <a:endParaRPr lang="en-US" sz="1800" dirty="0"/>
          </a:p>
          <a:p>
            <a:pPr lvl="1"/>
            <a:r>
              <a:rPr lang="en-US" sz="1800" dirty="0" err="1"/>
              <a:t>Yunjin</a:t>
            </a:r>
            <a:endParaRPr lang="en-US" sz="1800" dirty="0"/>
          </a:p>
          <a:p>
            <a:pPr lvl="1"/>
            <a:r>
              <a:rPr lang="en-US" sz="1800" dirty="0" err="1"/>
              <a:t>Shenhe</a:t>
            </a:r>
            <a:endParaRPr lang="en-US" sz="1800" dirty="0"/>
          </a:p>
          <a:p>
            <a:pPr lvl="1"/>
            <a:r>
              <a:rPr lang="en-US" sz="1800" dirty="0" err="1"/>
              <a:t>Gorou</a:t>
            </a:r>
            <a:endParaRPr lang="en-US" sz="2000" dirty="0"/>
          </a:p>
          <a:p>
            <a:r>
              <a:rPr lang="en-US" sz="2000" dirty="0"/>
              <a:t>Mix buff types to minimize opportunity cost</a:t>
            </a:r>
          </a:p>
        </p:txBody>
      </p:sp>
      <p:pic>
        <p:nvPicPr>
          <p:cNvPr id="7170" name="Picture 2" descr="https://static.wikia.nocookie.net/gensin-impact/images/9/90/Item_In_Remembrance_of_Viridescent_Fields.png/revision/latest?cb=20201120064508">
            <a:extLst>
              <a:ext uri="{FF2B5EF4-FFF2-40B4-BE49-F238E27FC236}">
                <a16:creationId xmlns:a16="http://schemas.microsoft.com/office/drawing/2014/main" id="{B7BCC532-E336-447E-ADA9-8D156AA3C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608" y="68103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Weapon Thrilling Tales of Dragon Slayers 2nd Asc">
            <a:extLst>
              <a:ext uri="{FF2B5EF4-FFF2-40B4-BE49-F238E27FC236}">
                <a16:creationId xmlns:a16="http://schemas.microsoft.com/office/drawing/2014/main" id="{A8988CE2-B4C5-454B-9E6B-363CF701C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083" y="2848768"/>
            <a:ext cx="169545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9BF7E5-AF1A-4D62-B5DE-66DEAA133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083" y="4708130"/>
            <a:ext cx="1695450" cy="206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05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D12B-E636-44D0-BFC6-40EBF80BC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and Batteries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9ADDB-DC43-44CB-93AC-2BF06A16B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93816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You need to burst ASAP</a:t>
            </a:r>
          </a:p>
          <a:p>
            <a:pPr lvl="1"/>
            <a:r>
              <a:rPr lang="en-US" dirty="0"/>
              <a:t>Bursts are very good, so you need the energy for them</a:t>
            </a:r>
          </a:p>
          <a:p>
            <a:r>
              <a:rPr lang="en-US" dirty="0"/>
              <a:t>Elemental Skills generate energy particles</a:t>
            </a:r>
          </a:p>
          <a:p>
            <a:r>
              <a:rPr lang="en-US" dirty="0"/>
              <a:t>ER stat boosts energy received, not generated</a:t>
            </a:r>
          </a:p>
          <a:p>
            <a:r>
              <a:rPr lang="en-US" dirty="0"/>
              <a:t>More energy if caught on field (x1.66)</a:t>
            </a:r>
          </a:p>
          <a:p>
            <a:r>
              <a:rPr lang="en-US" dirty="0"/>
              <a:t>More energy if same element (x3)</a:t>
            </a:r>
          </a:p>
          <a:p>
            <a:r>
              <a:rPr lang="en-US" dirty="0"/>
              <a:t>Run a carry with a battery if needed</a:t>
            </a:r>
          </a:p>
          <a:p>
            <a:pPr lvl="1"/>
            <a:r>
              <a:rPr lang="en-US" dirty="0"/>
              <a:t>Depends on the character, can search if needed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90E31-300B-4382-9076-DE2FED255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684" y="365125"/>
            <a:ext cx="3962953" cy="2067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4E4F2D-D3E1-4965-B1CB-DDE8C688D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684" y="2515973"/>
            <a:ext cx="3972479" cy="2076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8F10EF-316C-4100-9442-D272454FF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210" y="4676348"/>
            <a:ext cx="396295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76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7AD6B-4A13-4D65-A85E-0FCEAE3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Elemental Gauges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50CF9-6246-4285-A9F3-579F07385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Aura, then Trigger</a:t>
            </a:r>
          </a:p>
          <a:p>
            <a:r>
              <a:rPr lang="en-US" dirty="0"/>
              <a:t>Aura elements:</a:t>
            </a:r>
          </a:p>
          <a:p>
            <a:pPr lvl="1"/>
            <a:r>
              <a:rPr lang="en-US" dirty="0"/>
              <a:t>Hydro, Electro, Pyro, </a:t>
            </a:r>
            <a:r>
              <a:rPr lang="en-US" dirty="0" err="1"/>
              <a:t>Cryo</a:t>
            </a:r>
            <a:r>
              <a:rPr lang="en-US" dirty="0"/>
              <a:t>, </a:t>
            </a:r>
            <a:r>
              <a:rPr lang="en-US" dirty="0" err="1"/>
              <a:t>Dendro</a:t>
            </a:r>
            <a:endParaRPr lang="en-US" dirty="0"/>
          </a:p>
          <a:p>
            <a:r>
              <a:rPr lang="en-US" dirty="0"/>
              <a:t>Any Element can Trigger if an Aura is present				 (Exception: </a:t>
            </a:r>
            <a:r>
              <a:rPr lang="en-US" dirty="0" err="1"/>
              <a:t>Dendro</a:t>
            </a:r>
            <a:r>
              <a:rPr lang="en-US" dirty="0"/>
              <a:t> + Geo/</a:t>
            </a:r>
            <a:r>
              <a:rPr lang="en-US" dirty="0" err="1"/>
              <a:t>Anemo</a:t>
            </a:r>
            <a:r>
              <a:rPr lang="en-US" dirty="0"/>
              <a:t>/</a:t>
            </a:r>
            <a:r>
              <a:rPr lang="en-US" dirty="0" err="1"/>
              <a:t>Cryo</a:t>
            </a:r>
            <a:r>
              <a:rPr lang="en-US" dirty="0"/>
              <a:t>)</a:t>
            </a:r>
          </a:p>
          <a:p>
            <a:r>
              <a:rPr lang="en-US" dirty="0"/>
              <a:t>Some elemental reactions consume certain Auras faster </a:t>
            </a:r>
          </a:p>
          <a:p>
            <a:pPr lvl="1"/>
            <a:r>
              <a:rPr lang="en-US" dirty="0"/>
              <a:t>Pyro &gt; </a:t>
            </a:r>
            <a:r>
              <a:rPr lang="en-US" dirty="0" err="1"/>
              <a:t>Cryo</a:t>
            </a:r>
            <a:endParaRPr lang="en-US" dirty="0"/>
          </a:p>
          <a:p>
            <a:pPr lvl="1"/>
            <a:r>
              <a:rPr lang="en-US" dirty="0"/>
              <a:t>Hydro &gt; Pyro</a:t>
            </a:r>
          </a:p>
          <a:p>
            <a:pPr lvl="1"/>
            <a:r>
              <a:rPr lang="en-US" dirty="0" err="1"/>
              <a:t>Dendro</a:t>
            </a:r>
            <a:r>
              <a:rPr lang="en-US" dirty="0"/>
              <a:t> &gt; Hydro</a:t>
            </a:r>
          </a:p>
          <a:p>
            <a:pPr lvl="1"/>
            <a:r>
              <a:rPr lang="en-US" dirty="0"/>
              <a:t>Any Aura &gt; </a:t>
            </a:r>
            <a:r>
              <a:rPr lang="en-US" dirty="0" err="1"/>
              <a:t>Anemo</a:t>
            </a:r>
            <a:r>
              <a:rPr lang="en-US" dirty="0"/>
              <a:t> or Geo</a:t>
            </a:r>
          </a:p>
          <a:p>
            <a:r>
              <a:rPr lang="en-US" dirty="0"/>
              <a:t>Weak Side reactions consume half a unit of aura per unit of application</a:t>
            </a:r>
          </a:p>
          <a:p>
            <a:r>
              <a:rPr lang="en-US" dirty="0"/>
              <a:t>Strong Side reactions consume two units of aura per unit of application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62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07F46-C670-43EE-8E1A-2D90086A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Elemental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F106-F264-45AF-8B88-F20854F7E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Character apply elements at varying strength and frequency</a:t>
            </a:r>
          </a:p>
          <a:p>
            <a:pPr lvl="1"/>
            <a:r>
              <a:rPr lang="en-US" dirty="0"/>
              <a:t>Either 1U, 1.5U, 2U, or 4U</a:t>
            </a:r>
          </a:p>
          <a:p>
            <a:pPr lvl="1"/>
            <a:r>
              <a:rPr lang="en-US" dirty="0"/>
              <a:t>If more element is applied than existing aura, none of the applied element become aura</a:t>
            </a:r>
          </a:p>
          <a:p>
            <a:r>
              <a:rPr lang="en-US" dirty="0"/>
              <a:t>Application (per enemy per attack type) is limited by Internal Cooldown (ICD)</a:t>
            </a:r>
          </a:p>
          <a:p>
            <a:r>
              <a:rPr lang="en-US" dirty="0"/>
              <a:t>Application occurs on first hit, then again after 3 additional hits</a:t>
            </a:r>
          </a:p>
          <a:p>
            <a:r>
              <a:rPr lang="en-US" dirty="0"/>
              <a:t>If 2.5 seconds pass, the hit rule is </a:t>
            </a:r>
            <a:r>
              <a:rPr lang="en-US" b="1" dirty="0"/>
              <a:t>reset </a:t>
            </a:r>
            <a:r>
              <a:rPr lang="en-US" dirty="0"/>
              <a:t>(next hit applies element)</a:t>
            </a:r>
          </a:p>
          <a:p>
            <a:r>
              <a:rPr lang="en-US" dirty="0"/>
              <a:t>Many characters don’t follow standard ICD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87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1587</TotalTime>
  <Words>1264</Words>
  <Application>Microsoft Office PowerPoint</Application>
  <PresentationFormat>Widescreen</PresentationFormat>
  <Paragraphs>215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Genshin Impact: Intro to Combat Mechanics</vt:lpstr>
      <vt:lpstr>Steps To Mastering Combat</vt:lpstr>
      <vt:lpstr>Team Roles</vt:lpstr>
      <vt:lpstr>Team Roles cont. </vt:lpstr>
      <vt:lpstr>Team Composition</vt:lpstr>
      <vt:lpstr>Essential Buffs</vt:lpstr>
      <vt:lpstr>Energy and Batteries</vt:lpstr>
      <vt:lpstr>Elemental Gauges</vt:lpstr>
      <vt:lpstr>Elemental Application</vt:lpstr>
      <vt:lpstr>Dedicated Aura Applier examples</vt:lpstr>
      <vt:lpstr>Team Elements and Reactions</vt:lpstr>
      <vt:lpstr>Vaporize</vt:lpstr>
      <vt:lpstr>Melt</vt:lpstr>
      <vt:lpstr>Freeze</vt:lpstr>
      <vt:lpstr>Electro-Charged</vt:lpstr>
      <vt:lpstr>Soup </vt:lpstr>
      <vt:lpstr>Bloom </vt:lpstr>
      <vt:lpstr>Quicken</vt:lpstr>
      <vt:lpstr>Superconduct</vt:lpstr>
      <vt:lpstr>Geo</vt:lpstr>
      <vt:lpstr>“Pure” teams</vt:lpstr>
      <vt:lpstr>Character Building: Levels and Talents</vt:lpstr>
      <vt:lpstr>Opportunity Costs in Genshin</vt:lpstr>
      <vt:lpstr>Character Building Weapons</vt:lpstr>
      <vt:lpstr>Artifacts</vt:lpstr>
      <vt:lpstr>Rotations</vt:lpstr>
      <vt:lpstr>Good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Genshin impact: Intro to combat mechanics</dc:title>
  <dc:creator>Obinna Modilim</dc:creator>
  <cp:lastModifiedBy>Obinna Modilim</cp:lastModifiedBy>
  <cp:revision>111</cp:revision>
  <dcterms:created xsi:type="dcterms:W3CDTF">2022-11-19T09:28:20Z</dcterms:created>
  <dcterms:modified xsi:type="dcterms:W3CDTF">2022-11-20T17:53:37Z</dcterms:modified>
</cp:coreProperties>
</file>